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4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ustom.xml" ContentType="application/vnd.openxmlformats-officedocument.custom-properti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"/>
  </p:notesMasterIdLst>
  <p:sldIdLst>
    <p:sldId id="258" r:id="rId2"/>
    <p:sldId id="260" r:id="rId3"/>
    <p:sldId id="261" r:id="rId4"/>
    <p:sldId id="257" r:id="rId5"/>
    <p:sldId id="263" r:id="rId6"/>
    <p:sldId id="262" r:id="rId7"/>
    <p:sldId id="264" r:id="rId8"/>
    <p:sldId id="265" r:id="rId9"/>
    <p:sldId id="266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69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84D72"/>
    <a:srgbClr val="E6FFDC"/>
    <a:srgbClr val="EDFFF1"/>
    <a:srgbClr val="F1FCE9"/>
    <a:srgbClr val="F5FFEC"/>
    <a:srgbClr val="C0E99E"/>
    <a:srgbClr val="D9F4F3"/>
    <a:srgbClr val="4E9CE7"/>
    <a:srgbClr val="F5DCF5"/>
    <a:srgbClr val="F8F8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84032"/>
  </p:normalViewPr>
  <p:slideViewPr>
    <p:cSldViewPr snapToGrid="0" showGuides="1">
      <p:cViewPr varScale="1">
        <p:scale>
          <a:sx n="62" d="100"/>
          <a:sy n="62" d="100"/>
        </p:scale>
        <p:origin x="804" y="48"/>
      </p:cViewPr>
      <p:guideLst>
        <p:guide orient="horz" pos="2160"/>
        <p:guide pos="369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18" Type="http://schemas.openxmlformats.org/officeDocument/2006/relationships/customXml" Target="../customXml/item3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17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6C6E60-F9AD-1842-B938-537BD8B3CEA4}" type="datetimeFigureOut">
              <a:rPr lang="en-US" smtClean="0"/>
              <a:t>1/30/2025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B5DE5A-55F3-2C40-9D61-B55622D839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5353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pubmed.ncbi.nlm.nih.gov/?term=%22Cooper%20TG%22%5BAuthor%5D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pubmed.ncbi.nlm.nih.gov/?term=%22Handelsman%20DJ%22%5BAuthor%5D" TargetMode="Externa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AA2EFB-BB73-A976-608D-B435A6ABC3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AAB9DAA-A271-18F1-8C52-CBB7AD2991F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7625AB5-2150-775E-A6E8-8E8F4C45DE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SRB, SRF, SSR and Drs. Marilyn </a:t>
            </a:r>
            <a:r>
              <a:rPr lang="en-US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Renfree</a:t>
            </a:r>
            <a:r>
              <a:rPr lang="en-US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and Jock Findley.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Described as monumental 19</a:t>
            </a:r>
            <a:r>
              <a:rPr lang="en-US" b="0" i="0" baseline="3000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th</a:t>
            </a:r>
            <a:r>
              <a:rPr lang="en-US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 century thinkers of science, </a:t>
            </a:r>
            <a:r>
              <a:rPr lang="en-US" dirty="0"/>
              <a:t>Great Man of Science – breadth and depth. </a:t>
            </a:r>
            <a:r>
              <a:rPr lang="en-US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 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45F996-90A9-80A0-C7DA-0EA226AA4A1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B5DE5A-55F3-2C40-9D61-B55622D8391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1175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4455FF-6881-2EEE-0867-C9C44DA3DB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F1F88B9-7770-EC07-561D-BEA4D90BAB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6069A2D-4F98-C4C6-BFA3-EDD3CD9AAD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u="sng" dirty="0">
                <a:solidFill>
                  <a:srgbClr val="005EA2"/>
                </a:solidFill>
                <a:effectLst/>
                <a:latin typeface="Source Sans Pro Web"/>
                <a:hlinkClick r:id="rId3"/>
              </a:rPr>
              <a:t>Trevor G Cooper</a:t>
            </a:r>
            <a:r>
              <a:rPr lang="en-US" b="0" i="0" dirty="0">
                <a:solidFill>
                  <a:srgbClr val="1B1B1B"/>
                </a:solidFill>
                <a:effectLst/>
                <a:latin typeface="Source Sans Pro Web"/>
              </a:rPr>
              <a:t>, </a:t>
            </a:r>
            <a:r>
              <a:rPr lang="en-US" b="0" i="0" u="sng" dirty="0">
                <a:solidFill>
                  <a:srgbClr val="005EA2"/>
                </a:solidFill>
                <a:effectLst/>
                <a:latin typeface="Source Sans Pro Web"/>
                <a:hlinkClick r:id="rId4"/>
              </a:rPr>
              <a:t>David J </a:t>
            </a:r>
            <a:r>
              <a:rPr lang="en-US" b="0" i="0" u="sng" dirty="0" err="1">
                <a:solidFill>
                  <a:srgbClr val="005EA2"/>
                </a:solidFill>
                <a:effectLst/>
                <a:latin typeface="Source Sans Pro Web"/>
                <a:hlinkClick r:id="rId4"/>
              </a:rPr>
              <a:t>Handelsman</a:t>
            </a:r>
            <a:r>
              <a:rPr lang="en-US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“focused</a:t>
            </a:r>
            <a:r>
              <a:rPr lang="en-US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on the largest themes of reproductive biology in its widest latitude”. </a:t>
            </a:r>
          </a:p>
          <a:p>
            <a:r>
              <a:rPr lang="en-US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Emerson – “</a:t>
            </a:r>
            <a:r>
              <a:rPr lang="en-US" b="0" i="0" dirty="0">
                <a:solidFill>
                  <a:srgbClr val="000000"/>
                </a:solidFill>
                <a:effectLst/>
                <a:latin typeface="gotham_htflight"/>
              </a:rPr>
              <a:t>explore truth and beauty, be bold, be firm, be true…hold yourself fast by the intellect….Explore. Explore.”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249948-957B-6574-AA25-0EFE1D74446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B5DE5A-55F3-2C40-9D61-B55622D8391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7646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CBB3A7-F802-3EE3-5D49-E57F59381A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8F5FE52-BE43-067F-181B-380BA1073D4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030FBE9-6F33-AA71-BF2B-F5A9B99E2C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Mention 3</a:t>
            </a:r>
            <a:r>
              <a:rPr lang="en-US" baseline="30000" dirty="0"/>
              <a:t>rd</a:t>
            </a:r>
            <a:r>
              <a:rPr lang="en-US" dirty="0"/>
              <a:t> competition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F1B8CD-FFC7-4A80-E204-0CF60D58190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B5DE5A-55F3-2C40-9D61-B55622D8391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7231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212529"/>
                </a:solidFill>
                <a:effectLst/>
                <a:latin typeface="TTNorms-Regular"/>
              </a:rPr>
              <a:t>PhD in Cell and Molecular Biology from the University of Pennsylvania with Dr. Carmen Williams. </a:t>
            </a:r>
          </a:p>
          <a:p>
            <a:r>
              <a:rPr lang="en-US" b="0" i="0" dirty="0">
                <a:solidFill>
                  <a:srgbClr val="212529"/>
                </a:solidFill>
                <a:effectLst/>
                <a:latin typeface="TTNorms-Regular"/>
              </a:rPr>
              <a:t>Her first postdoctoral fellowship at the University of Pennsylvania with Dr. Richard Schultz with a 2</a:t>
            </a:r>
            <a:r>
              <a:rPr lang="en-US" b="0" i="0" baseline="30000" dirty="0">
                <a:solidFill>
                  <a:srgbClr val="212529"/>
                </a:solidFill>
                <a:effectLst/>
                <a:latin typeface="TTNorms-Regular"/>
              </a:rPr>
              <a:t>nd</a:t>
            </a:r>
            <a:r>
              <a:rPr lang="en-US" b="0" i="0" dirty="0">
                <a:solidFill>
                  <a:srgbClr val="212529"/>
                </a:solidFill>
                <a:effectLst/>
                <a:latin typeface="TTNorms-Regular"/>
              </a:rPr>
              <a:t> pdf with Dr. Teresa Woodruff at Northwestern </a:t>
            </a:r>
          </a:p>
          <a:p>
            <a:r>
              <a:rPr lang="en-US" b="0" i="0" dirty="0">
                <a:solidFill>
                  <a:srgbClr val="212529"/>
                </a:solidFill>
                <a:effectLst/>
                <a:latin typeface="TTNorms-Regular"/>
              </a:rPr>
              <a:t>Established an independent research program as an Assistant Professor at the University of Kansas Medical Center</a:t>
            </a:r>
          </a:p>
          <a:p>
            <a:r>
              <a:rPr lang="en-US" b="0" i="0" dirty="0">
                <a:solidFill>
                  <a:srgbClr val="212529"/>
                </a:solidFill>
                <a:effectLst/>
                <a:latin typeface="TTNorms-Regular"/>
              </a:rPr>
              <a:t>Returned to Northwestern as Assistant and now Associate Professor in the Department of Obstetrics </a:t>
            </a:r>
            <a:r>
              <a:rPr lang="en-US" b="0" i="0">
                <a:solidFill>
                  <a:srgbClr val="212529"/>
                </a:solidFill>
                <a:effectLst/>
                <a:latin typeface="TTNorms-Regular"/>
              </a:rPr>
              <a:t>and Gynecology, ….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B5DE5A-55F3-2C40-9D61-B55622D8391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7071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D96AE0-3E26-4522-990B-C15F251389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6F94C9-504F-F145-29B8-0108DB9B54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B04FF0-5755-F788-92D0-CCAA2EFC42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D1FB8-939C-D747-921A-696392DEC21A}" type="datetimeFigureOut">
              <a:rPr lang="en-US" smtClean="0"/>
              <a:t>1/30/2025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A6C21A-55AC-B2DB-CABF-465C259727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0D320C-C90E-9540-AB33-2A22E55645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BCD3A-70B5-B840-95F7-DDEB0CC20F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0050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DBE339-0791-D419-62DF-D808FA4E02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523AE06-6705-EE49-EEE5-245E40F564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3328C6-68B9-798C-CF5F-814B274C35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D1FB8-939C-D747-921A-696392DEC21A}" type="datetimeFigureOut">
              <a:rPr lang="en-US" smtClean="0"/>
              <a:t>1/30/2025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56A4B4-88E5-353C-F846-A69846DCEB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D1078F-15C4-77D1-1502-BCC8DD3C16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BCD3A-70B5-B840-95F7-DDEB0CC20F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5046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63CBA42-09DB-CE2F-DDC9-EC693C282E1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B427BBD-96AB-825E-0AA8-FD6EF1BD3C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7B480B-B14F-EC47-F577-042D58EFA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D1FB8-939C-D747-921A-696392DEC21A}" type="datetimeFigureOut">
              <a:rPr lang="en-US" smtClean="0"/>
              <a:t>1/30/2025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9C1F6-D7C3-EFB0-114F-77384F1DF7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1F1F69-3608-AE7D-B4F2-BDCF8E31D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BCD3A-70B5-B840-95F7-DDEB0CC20F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3259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62D1B2-8B38-169F-84F6-555974A878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C33CEC-1AE4-DF6E-628B-F435F00878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BE40D2-4335-3C28-48F2-70E583F318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D1FB8-939C-D747-921A-696392DEC21A}" type="datetimeFigureOut">
              <a:rPr lang="en-US" smtClean="0"/>
              <a:t>1/30/2025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A1AE95-3062-1CA9-83F5-A55417D499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752758-6C34-090A-1150-05B24CA0CD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BCD3A-70B5-B840-95F7-DDEB0CC20F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2435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9E25A8-B713-0488-F1E5-C71EAF353A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0C8C72-3A22-342C-A413-EC4BE1C807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2F9E03-3B63-6242-1343-FF9E4ADAD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D1FB8-939C-D747-921A-696392DEC21A}" type="datetimeFigureOut">
              <a:rPr lang="en-US" smtClean="0"/>
              <a:t>1/30/2025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B426F6-C077-F325-1621-630337C3DA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1C5A22-F577-2F1B-75D3-4B54CADCC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BCD3A-70B5-B840-95F7-DDEB0CC20F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3786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879525-F56E-99AE-36AD-543C7DF33C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28946F-037E-93A5-DC72-5598E10011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054838-CDBE-245A-970D-D1057DF7C1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C2ADCA-2B6A-CDCE-EE96-FE5A136EB1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D1FB8-939C-D747-921A-696392DEC21A}" type="datetimeFigureOut">
              <a:rPr lang="en-US" smtClean="0"/>
              <a:t>1/30/2025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CEDBC8-DF4C-E10F-C3A6-19742E76CD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F581D5-C3F5-C328-7B99-0A28A570E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BCD3A-70B5-B840-95F7-DDEB0CC20F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0099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6D786B-E066-EE26-0644-9CF1CFCB20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B159EA-0AF5-7920-5D51-D49275C51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7475B4-9ED5-DB26-01FB-E2105A0B83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B1D7FEA-C6EB-595D-776C-4158E79350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7D21B64-8261-9F5A-ED8D-E13110EF79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145576F-E50C-C10B-3C4D-61CDFC5363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D1FB8-939C-D747-921A-696392DEC21A}" type="datetimeFigureOut">
              <a:rPr lang="en-US" smtClean="0"/>
              <a:t>1/30/2025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1160CCF-A62A-B290-8A1B-D0B8987490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A648CDB-1402-8924-A05E-07B96C8F5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BCD3A-70B5-B840-95F7-DDEB0CC20F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4664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9A64F6-B630-FC2F-1684-C32AC223FC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B2F0058-FFD0-677A-CDF4-769188D23A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D1FB8-939C-D747-921A-696392DEC21A}" type="datetimeFigureOut">
              <a:rPr lang="en-US" smtClean="0"/>
              <a:t>1/30/2025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8C51C4F-C31C-DDC8-7085-6B6BD4488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95BAE1-32EB-B8AD-4BBD-3D04216DCF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BCD3A-70B5-B840-95F7-DDEB0CC20F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7095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F0D2A8C-0B43-AC28-14CE-9899535D7C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D1FB8-939C-D747-921A-696392DEC21A}" type="datetimeFigureOut">
              <a:rPr lang="en-US" smtClean="0"/>
              <a:t>1/30/2025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CDD875B-3914-8FB6-B997-79F005AB9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7BFDD1-A588-B702-188D-CC7B1DDFCB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BCD3A-70B5-B840-95F7-DDEB0CC20F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8003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1A807F-CB85-A5EE-C78D-FA0145A4E0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FE8D53-BA73-3B04-7859-4F194FBEB7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C81A68-CE9E-B1F1-E813-061AA59CF2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70689D-1C2D-F86E-26B1-05AD7B0147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D1FB8-939C-D747-921A-696392DEC21A}" type="datetimeFigureOut">
              <a:rPr lang="en-US" smtClean="0"/>
              <a:t>1/30/2025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9EC9EF-ACF1-9325-A649-97FEB6F8E4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E1893B-2CC0-1ED3-9589-739F43B006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BCD3A-70B5-B840-95F7-DDEB0CC20F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6804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08A398-B3EE-A764-3F9E-D6DDE13A67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EB94C56-2887-3E6A-E58B-5C3FE52CBB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BEB88F8-47A0-43AA-2956-5312FE482C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13B668-E6C8-020A-F37D-CA8AFADC35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D1FB8-939C-D747-921A-696392DEC21A}" type="datetimeFigureOut">
              <a:rPr lang="en-US" smtClean="0"/>
              <a:t>1/30/2025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57DB29-0A34-C87B-24D2-500BE0947A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FE95A4-B9A0-3622-02FC-AF3C036F3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BCD3A-70B5-B840-95F7-DDEB0CC20F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5113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4B2F8A-5799-8D69-DE24-3DAF8A2560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09A3EF-3202-C7F3-09EA-2A43051AE6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F162C5-1204-C849-72FD-026E06EBEB1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77D1FB8-939C-D747-921A-696392DEC21A}" type="datetimeFigureOut">
              <a:rPr lang="en-US" smtClean="0"/>
              <a:t>1/30/2025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6D173F-9C62-6BBA-DB05-3E4F35D5C4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3DBC1D-B5CA-D6E8-1122-801AF6F795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8DBCD3A-70B5-B840-95F7-DDEB0CC20F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111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7.png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FFD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586D754-E3B8-3F39-6200-7C65318389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leaf&#10;&#10;Description automatically generated with low confidence">
            <a:extLst>
              <a:ext uri="{FF2B5EF4-FFF2-40B4-BE49-F238E27FC236}">
                <a16:creationId xmlns:a16="http://schemas.microsoft.com/office/drawing/2014/main" id="{C6E91FD2-87BB-E46F-6FEE-D678CD5ECF1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91613">
            <a:off x="474619" y="450112"/>
            <a:ext cx="10634379" cy="577988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633E0B0-06EE-F470-2D97-105CD2CF3C21}"/>
              </a:ext>
            </a:extLst>
          </p:cNvPr>
          <p:cNvSpPr txBox="1"/>
          <p:nvPr/>
        </p:nvSpPr>
        <p:spPr>
          <a:xfrm>
            <a:off x="3387015" y="623126"/>
            <a:ext cx="495246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2800" b="1" dirty="0">
                <a:effectLst/>
                <a:latin typeface="Corbel" panose="020B0503020204020204" pitchFamily="34" charset="0"/>
                <a:ea typeface="Calibri" panose="020F0502020204030204" pitchFamily="34" charset="0"/>
              </a:rPr>
              <a:t>Roger V Short</a:t>
            </a:r>
            <a:endParaRPr lang="en-AU" sz="2400" dirty="0">
              <a:effectLst/>
              <a:latin typeface="Corbel" panose="020B0503020204020204" pitchFamily="34" charset="0"/>
              <a:ea typeface="Calibri" panose="020F05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76525F0-BE9E-76EF-994F-45F1758C9BD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98494" y="2772573"/>
            <a:ext cx="2926080" cy="329517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E375F4C-C7CB-4EC5-AC9C-8EACDE959D5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073" y="307856"/>
            <a:ext cx="2818597" cy="2622167"/>
          </a:xfrm>
          <a:prstGeom prst="rect">
            <a:avLst/>
          </a:prstGeom>
        </p:spPr>
      </p:pic>
      <p:pic>
        <p:nvPicPr>
          <p:cNvPr id="21" name="Picture 20" descr="An elephant with tusks&#10;&#10;Description automatically generated">
            <a:extLst>
              <a:ext uri="{FF2B5EF4-FFF2-40B4-BE49-F238E27FC236}">
                <a16:creationId xmlns:a16="http://schemas.microsoft.com/office/drawing/2014/main" id="{1CED4373-E031-EC7A-FB30-84EB1550EA2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02568" y="235802"/>
            <a:ext cx="2103120" cy="2417760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BF83937A-242A-F2DA-E652-1D996BC00145}"/>
              </a:ext>
            </a:extLst>
          </p:cNvPr>
          <p:cNvSpPr txBox="1"/>
          <p:nvPr/>
        </p:nvSpPr>
        <p:spPr>
          <a:xfrm>
            <a:off x="2742996" y="1270352"/>
            <a:ext cx="632052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0" i="0" dirty="0">
                <a:effectLst/>
                <a:latin typeface="Corbel" panose="020B0503020204020204" pitchFamily="34" charset="0"/>
                <a:cs typeface="Gill Sans" panose="020B0502020104020203" pitchFamily="34" charset="-79"/>
              </a:rPr>
              <a:t>Roger V Short was an inspirational reproductive biologist.  </a:t>
            </a:r>
            <a:r>
              <a:rPr lang="en-US" sz="2400" dirty="0">
                <a:latin typeface="Corbel" panose="020B0503020204020204" pitchFamily="34" charset="0"/>
                <a:cs typeface="Gill Sans" panose="020B0502020104020203" pitchFamily="34" charset="-79"/>
              </a:rPr>
              <a:t>H</a:t>
            </a:r>
            <a:r>
              <a:rPr lang="en-US" sz="2400" b="0" i="0" dirty="0">
                <a:effectLst/>
                <a:latin typeface="Corbel" panose="020B0503020204020204" pitchFamily="34" charset="0"/>
                <a:cs typeface="Gill Sans" panose="020B0502020104020203" pitchFamily="34" charset="-79"/>
              </a:rPr>
              <a:t>is depth of insight into so many aspects of reproductive biology research was truly astonishing. He was a hugely supportive of early career researchers</a:t>
            </a:r>
            <a:r>
              <a:rPr lang="en-US" sz="2400" dirty="0">
                <a:latin typeface="Corbel" panose="020B0503020204020204" pitchFamily="34" charset="0"/>
                <a:cs typeface="Gill Sans" panose="020B0502020104020203" pitchFamily="34" charset="-79"/>
              </a:rPr>
              <a:t>.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EBEA8BCD-472F-9B3C-7B28-9AA6652E1B4A}"/>
              </a:ext>
            </a:extLst>
          </p:cNvPr>
          <p:cNvSpPr/>
          <p:nvPr/>
        </p:nvSpPr>
        <p:spPr>
          <a:xfrm>
            <a:off x="0" y="5751510"/>
            <a:ext cx="12243642" cy="111354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orbel" panose="020B0503020204020204" pitchFamily="34" charset="0"/>
            </a:endParaRPr>
          </a:p>
        </p:txBody>
      </p:sp>
      <p:pic>
        <p:nvPicPr>
          <p:cNvPr id="46" name="Picture 45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0186EC42-6605-3527-25F2-CC5F19E1385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530"/>
          <a:stretch/>
        </p:blipFill>
        <p:spPr>
          <a:xfrm>
            <a:off x="5010973" y="5858282"/>
            <a:ext cx="2355028" cy="90000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CC3814B3-321E-4FD0-B1DA-72DA9FA5DE4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2657" y="5742497"/>
            <a:ext cx="2011680" cy="1131570"/>
          </a:xfrm>
          <a:prstGeom prst="rect">
            <a:avLst/>
          </a:prstGeom>
        </p:spPr>
      </p:pic>
      <p:pic>
        <p:nvPicPr>
          <p:cNvPr id="48" name="Picture 47" descr="Graphical user interface&#10;&#10;Description automatically generated">
            <a:extLst>
              <a:ext uri="{FF2B5EF4-FFF2-40B4-BE49-F238E27FC236}">
                <a16:creationId xmlns:a16="http://schemas.microsoft.com/office/drawing/2014/main" id="{B0CEA089-C628-DBF1-4D56-9FB1A2317B9A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437" y="5797225"/>
            <a:ext cx="2468880" cy="1022115"/>
          </a:xfrm>
          <a:prstGeom prst="rect">
            <a:avLst/>
          </a:prstGeom>
        </p:spPr>
      </p:pic>
      <p:pic>
        <p:nvPicPr>
          <p:cNvPr id="49" name="Picture 48" descr="A picture containing mammal, primate, ape, dark&#10;&#10;Description automatically generated">
            <a:extLst>
              <a:ext uri="{FF2B5EF4-FFF2-40B4-BE49-F238E27FC236}">
                <a16:creationId xmlns:a16="http://schemas.microsoft.com/office/drawing/2014/main" id="{BDC41963-BB65-98FF-7627-B8FF9A4E0D1A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7187" b="35025"/>
          <a:stretch/>
        </p:blipFill>
        <p:spPr>
          <a:xfrm>
            <a:off x="7285692" y="3225877"/>
            <a:ext cx="2286000" cy="2291115"/>
          </a:xfrm>
          <a:prstGeom prst="rect">
            <a:avLst/>
          </a:prstGeom>
        </p:spPr>
      </p:pic>
      <p:pic>
        <p:nvPicPr>
          <p:cNvPr id="50" name="Picture 49" descr="A map of the world&#10;&#10;Description automatically generated">
            <a:extLst>
              <a:ext uri="{FF2B5EF4-FFF2-40B4-BE49-F238E27FC236}">
                <a16:creationId xmlns:a16="http://schemas.microsoft.com/office/drawing/2014/main" id="{D17FCB0B-BF86-4465-500B-53F1FDF43808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alphaModFix/>
          </a:blip>
          <a:srcRect l="9400" t="4771" r="8214" b="726"/>
          <a:stretch/>
        </p:blipFill>
        <p:spPr>
          <a:xfrm>
            <a:off x="2485599" y="3478838"/>
            <a:ext cx="1737360" cy="1785193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2321805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FFD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9FC807B-85B5-261A-761B-F708D2C0AC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leaf&#10;&#10;Description automatically generated with low confidence">
            <a:extLst>
              <a:ext uri="{FF2B5EF4-FFF2-40B4-BE49-F238E27FC236}">
                <a16:creationId xmlns:a16="http://schemas.microsoft.com/office/drawing/2014/main" id="{2AAAECF0-5A6D-BD81-ADBF-B18A1590CAA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91613">
            <a:off x="474619" y="450112"/>
            <a:ext cx="10634379" cy="577988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B299E7F-B1F7-30FD-28C9-85E8540E649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98494" y="2772573"/>
            <a:ext cx="2926080" cy="329517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60C69D7-2730-8F19-4BBD-5C5DC816F9F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073" y="307856"/>
            <a:ext cx="2818597" cy="2622167"/>
          </a:xfrm>
          <a:prstGeom prst="rect">
            <a:avLst/>
          </a:prstGeom>
        </p:spPr>
      </p:pic>
      <p:pic>
        <p:nvPicPr>
          <p:cNvPr id="19" name="Picture 18" descr="A picture containing mammal, primate, ape, dark&#10;&#10;Description automatically generated">
            <a:extLst>
              <a:ext uri="{FF2B5EF4-FFF2-40B4-BE49-F238E27FC236}">
                <a16:creationId xmlns:a16="http://schemas.microsoft.com/office/drawing/2014/main" id="{F4CFCDB5-9FA3-6BD2-FE9A-BFF12A42DAB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7187" b="35025"/>
          <a:stretch/>
        </p:blipFill>
        <p:spPr>
          <a:xfrm>
            <a:off x="7285692" y="3225877"/>
            <a:ext cx="2286000" cy="2291115"/>
          </a:xfrm>
          <a:prstGeom prst="rect">
            <a:avLst/>
          </a:prstGeom>
        </p:spPr>
      </p:pic>
      <p:pic>
        <p:nvPicPr>
          <p:cNvPr id="21" name="Picture 20" descr="An elephant with tusks&#10;&#10;Description automatically generated">
            <a:extLst>
              <a:ext uri="{FF2B5EF4-FFF2-40B4-BE49-F238E27FC236}">
                <a16:creationId xmlns:a16="http://schemas.microsoft.com/office/drawing/2014/main" id="{E3519C72-075B-87A4-727E-3ED244CD153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02568" y="235802"/>
            <a:ext cx="2103120" cy="241776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BBF9BD27-367E-81C5-A05B-8F37F2EA6308}"/>
              </a:ext>
            </a:extLst>
          </p:cNvPr>
          <p:cNvSpPr/>
          <p:nvPr/>
        </p:nvSpPr>
        <p:spPr>
          <a:xfrm>
            <a:off x="0" y="5751510"/>
            <a:ext cx="12243642" cy="111354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orbel" panose="020B0503020204020204" pitchFamily="34" charset="0"/>
            </a:endParaRPr>
          </a:p>
        </p:txBody>
      </p:sp>
      <p:pic>
        <p:nvPicPr>
          <p:cNvPr id="8" name="Picture 7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E8C3CD11-CB31-F1E4-7A64-4B9B2697809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530"/>
          <a:stretch/>
        </p:blipFill>
        <p:spPr>
          <a:xfrm>
            <a:off x="5010973" y="5858282"/>
            <a:ext cx="2355028" cy="9000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F998890-19B5-B35A-BF04-1BD10173A7F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2657" y="5742497"/>
            <a:ext cx="2011680" cy="1131570"/>
          </a:xfrm>
          <a:prstGeom prst="rect">
            <a:avLst/>
          </a:prstGeom>
        </p:spPr>
      </p:pic>
      <p:pic>
        <p:nvPicPr>
          <p:cNvPr id="7" name="Picture 6" descr="Graphical user interface&#10;&#10;Description automatically generated">
            <a:extLst>
              <a:ext uri="{FF2B5EF4-FFF2-40B4-BE49-F238E27FC236}">
                <a16:creationId xmlns:a16="http://schemas.microsoft.com/office/drawing/2014/main" id="{FEB668AB-1A41-BD52-FD57-EA1CFDD7055B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437" y="5797225"/>
            <a:ext cx="2468880" cy="1022115"/>
          </a:xfrm>
          <a:prstGeom prst="rect">
            <a:avLst/>
          </a:prstGeom>
        </p:spPr>
      </p:pic>
      <p:pic>
        <p:nvPicPr>
          <p:cNvPr id="28" name="Picture 27" descr="A map of the world&#10;&#10;Description automatically generated">
            <a:extLst>
              <a:ext uri="{FF2B5EF4-FFF2-40B4-BE49-F238E27FC236}">
                <a16:creationId xmlns:a16="http://schemas.microsoft.com/office/drawing/2014/main" id="{BB04C78A-D928-5CE3-7676-6545AD9402FC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alphaModFix/>
          </a:blip>
          <a:srcRect l="9400" t="4771" r="8214" b="726"/>
          <a:stretch/>
        </p:blipFill>
        <p:spPr>
          <a:xfrm>
            <a:off x="2485599" y="3478838"/>
            <a:ext cx="1737360" cy="1785193"/>
          </a:xfrm>
          <a:prstGeom prst="ellipse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E8455449-512D-E91A-BD33-8C56D2B8C38F}"/>
              </a:ext>
            </a:extLst>
          </p:cNvPr>
          <p:cNvGrpSpPr/>
          <p:nvPr/>
        </p:nvGrpSpPr>
        <p:grpSpPr>
          <a:xfrm>
            <a:off x="2175208" y="242113"/>
            <a:ext cx="7612981" cy="5274646"/>
            <a:chOff x="2175208" y="127809"/>
            <a:chExt cx="7612981" cy="5274646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A2C5F7B-5BE2-7CD9-82B6-BF44F6785588}"/>
                </a:ext>
              </a:extLst>
            </p:cNvPr>
            <p:cNvSpPr txBox="1"/>
            <p:nvPr/>
          </p:nvSpPr>
          <p:spPr>
            <a:xfrm>
              <a:off x="3404786" y="127809"/>
              <a:ext cx="4952466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AU" sz="2800" b="1" dirty="0">
                  <a:effectLst/>
                  <a:latin typeface="Corbel" panose="020B0503020204020204" pitchFamily="34" charset="0"/>
                  <a:ea typeface="Calibri" panose="020F0502020204030204" pitchFamily="34" charset="0"/>
                </a:rPr>
                <a:t>Roger V Short and his Science</a:t>
              </a:r>
              <a:endParaRPr lang="en-AU" sz="2400" dirty="0">
                <a:effectLst/>
                <a:latin typeface="Corbel" panose="020B050302020402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F5C3B2B-449E-3AF7-218C-59B73BDCC734}"/>
                </a:ext>
              </a:extLst>
            </p:cNvPr>
            <p:cNvSpPr txBox="1"/>
            <p:nvPr/>
          </p:nvSpPr>
          <p:spPr>
            <a:xfrm>
              <a:off x="2676034" y="929766"/>
              <a:ext cx="342455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1400" dirty="0">
                  <a:latin typeface="Corbel" panose="020B0503020204020204" pitchFamily="34" charset="0"/>
                  <a:cs typeface="Tunga" panose="020B0502040204020203" pitchFamily="34" charset="0"/>
                </a:rPr>
                <a:t>Breastfeeding/lactation and Contraception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0F6AAEA-E9D0-27DE-FC5B-544C82B553F0}"/>
                </a:ext>
              </a:extLst>
            </p:cNvPr>
            <p:cNvSpPr txBox="1"/>
            <p:nvPr/>
          </p:nvSpPr>
          <p:spPr>
            <a:xfrm>
              <a:off x="2187768" y="3123265"/>
              <a:ext cx="343055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400" dirty="0">
                  <a:latin typeface="Corbel" panose="020B0503020204020204" pitchFamily="34" charset="0"/>
                  <a:cs typeface="Tunga" panose="020B0502040204020203" pitchFamily="34" charset="0"/>
                </a:rPr>
                <a:t>World population growth and future fertility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036FB72-CAFC-B084-A2B9-D39FB5810601}"/>
                </a:ext>
              </a:extLst>
            </p:cNvPr>
            <p:cNvSpPr txBox="1"/>
            <p:nvPr/>
          </p:nvSpPr>
          <p:spPr>
            <a:xfrm>
              <a:off x="4833994" y="4613248"/>
              <a:ext cx="270990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1400" dirty="0">
                  <a:latin typeface="Corbel" panose="020B0503020204020204" pitchFamily="34" charset="0"/>
                  <a:cs typeface="Tunga" panose="020B0502040204020203" pitchFamily="34" charset="0"/>
                </a:rPr>
                <a:t>Sexual behaviour in Red deer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3E6159A-0986-2CB3-E638-6C43FEFD1CAD}"/>
                </a:ext>
              </a:extLst>
            </p:cNvPr>
            <p:cNvSpPr txBox="1"/>
            <p:nvPr/>
          </p:nvSpPr>
          <p:spPr>
            <a:xfrm>
              <a:off x="6060555" y="929766"/>
              <a:ext cx="308764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1400" dirty="0">
                  <a:latin typeface="Corbel" panose="020B0503020204020204" pitchFamily="34" charset="0"/>
                  <a:cs typeface="Tunga" panose="020B0502040204020203" pitchFamily="34" charset="0"/>
                </a:rPr>
                <a:t>Sexual differentiation in </a:t>
              </a:r>
              <a:r>
                <a:rPr lang="en-US" sz="1400" i="0" dirty="0">
                  <a:solidFill>
                    <a:srgbClr val="222222"/>
                  </a:solidFill>
                  <a:effectLst/>
                  <a:latin typeface="Corbel" panose="020B0503020204020204" pitchFamily="34" charset="0"/>
                  <a:cs typeface="Tunga" panose="020B0502040204020203" pitchFamily="34" charset="0"/>
                </a:rPr>
                <a:t>spotted hyena, the elephant and the tammar wallaby</a:t>
              </a:r>
              <a:endParaRPr lang="en-AU" sz="1400" dirty="0">
                <a:latin typeface="Corbel" panose="020B0503020204020204" pitchFamily="34" charset="0"/>
                <a:cs typeface="Tunga" panose="020B0502040204020203" pitchFamily="34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F04A06B-B223-2E2D-0807-9A128B4E70D9}"/>
                </a:ext>
              </a:extLst>
            </p:cNvPr>
            <p:cNvSpPr txBox="1"/>
            <p:nvPr/>
          </p:nvSpPr>
          <p:spPr>
            <a:xfrm>
              <a:off x="4766081" y="4156516"/>
              <a:ext cx="245291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400" dirty="0">
                  <a:latin typeface="Corbel" panose="020B0503020204020204" pitchFamily="34" charset="0"/>
                  <a:cs typeface="Tunga" panose="020B0502040204020203" pitchFamily="34" charset="0"/>
                </a:rPr>
                <a:t>Sexual selection in Great Apes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6654A68-1C1E-A012-D14D-0095F8BC27C7}"/>
                </a:ext>
              </a:extLst>
            </p:cNvPr>
            <p:cNvSpPr txBox="1"/>
            <p:nvPr/>
          </p:nvSpPr>
          <p:spPr>
            <a:xfrm>
              <a:off x="4170022" y="3577459"/>
              <a:ext cx="199054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1400" dirty="0">
                  <a:latin typeface="Corbel" panose="020B0503020204020204" pitchFamily="34" charset="0"/>
                  <a:cs typeface="Tunga" panose="020B0502040204020203" pitchFamily="34" charset="0"/>
                </a:rPr>
                <a:t>Hormonal influences on</a:t>
              </a:r>
            </a:p>
            <a:p>
              <a:r>
                <a:rPr lang="en-AU" sz="1400" dirty="0">
                  <a:latin typeface="Corbel" panose="020B0503020204020204" pitchFamily="34" charset="0"/>
                  <a:cs typeface="Tunga" panose="020B0502040204020203" pitchFamily="34" charset="0"/>
                </a:rPr>
                <a:t>  </a:t>
              </a:r>
              <a:r>
                <a:rPr lang="en-AU" sz="1400" dirty="0" err="1">
                  <a:latin typeface="Corbel" panose="020B0503020204020204" pitchFamily="34" charset="0"/>
                  <a:cs typeface="Tunga" panose="020B0502040204020203" pitchFamily="34" charset="0"/>
                </a:rPr>
                <a:t>tumor</a:t>
              </a:r>
              <a:r>
                <a:rPr lang="en-AU" sz="1400" dirty="0">
                  <a:latin typeface="Corbel" panose="020B0503020204020204" pitchFamily="34" charset="0"/>
                  <a:cs typeface="Tunga" panose="020B0502040204020203" pitchFamily="34" charset="0"/>
                </a:rPr>
                <a:t> growth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1522BF8-7CF1-B953-0B82-5E1F13E1F2C9}"/>
                </a:ext>
              </a:extLst>
            </p:cNvPr>
            <p:cNvSpPr txBox="1"/>
            <p:nvPr/>
          </p:nvSpPr>
          <p:spPr>
            <a:xfrm>
              <a:off x="2570431" y="1384607"/>
              <a:ext cx="349287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400" dirty="0">
                  <a:latin typeface="Corbel" panose="020B0503020204020204" pitchFamily="34" charset="0"/>
                  <a:cs typeface="Tunga" panose="020B0502040204020203" pitchFamily="34" charset="0"/>
                </a:rPr>
                <a:t>Hybridization of Old and New World Camels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B89029E-40F7-6B55-A667-D56E270EA4CE}"/>
                </a:ext>
              </a:extLst>
            </p:cNvPr>
            <p:cNvSpPr txBox="1"/>
            <p:nvPr/>
          </p:nvSpPr>
          <p:spPr>
            <a:xfrm>
              <a:off x="6060555" y="3123265"/>
              <a:ext cx="272663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1400" dirty="0">
                  <a:latin typeface="Corbel" panose="020B0503020204020204" pitchFamily="34" charset="0"/>
                  <a:cs typeface="Tunga" panose="020B0502040204020203" pitchFamily="34" charset="0"/>
                </a:rPr>
                <a:t>Male circumcision and HIV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494850A-0E32-387C-F415-F132C93A0382}"/>
                </a:ext>
              </a:extLst>
            </p:cNvPr>
            <p:cNvSpPr txBox="1"/>
            <p:nvPr/>
          </p:nvSpPr>
          <p:spPr>
            <a:xfrm>
              <a:off x="6060555" y="3577459"/>
              <a:ext cx="142321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400" dirty="0">
                  <a:latin typeface="Corbel" panose="020B0503020204020204" pitchFamily="34" charset="0"/>
                  <a:cs typeface="Tunga" panose="020B0502040204020203" pitchFamily="34" charset="0"/>
                </a:rPr>
                <a:t>Triplets in mares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614F643-CFEE-42DF-41AB-28E1E9E0BC76}"/>
                </a:ext>
              </a:extLst>
            </p:cNvPr>
            <p:cNvSpPr txBox="1"/>
            <p:nvPr/>
          </p:nvSpPr>
          <p:spPr>
            <a:xfrm>
              <a:off x="6060555" y="2263011"/>
              <a:ext cx="308764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1400" dirty="0">
                  <a:latin typeface="Corbel" panose="020B0503020204020204" pitchFamily="34" charset="0"/>
                  <a:cs typeface="Tunga" panose="020B0502040204020203" pitchFamily="34" charset="0"/>
                </a:rPr>
                <a:t>Hormone control of sexual dimorphism in birds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B50D3B45-BE97-A306-9849-8598AC149934}"/>
                </a:ext>
              </a:extLst>
            </p:cNvPr>
            <p:cNvSpPr txBox="1"/>
            <p:nvPr/>
          </p:nvSpPr>
          <p:spPr>
            <a:xfrm>
              <a:off x="6060555" y="1374181"/>
              <a:ext cx="291394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1400" i="0" dirty="0">
                  <a:solidFill>
                    <a:srgbClr val="222222"/>
                  </a:solidFill>
                  <a:effectLst/>
                  <a:latin typeface="Corbel" panose="020B0503020204020204" pitchFamily="34" charset="0"/>
                  <a:cs typeface="Tunga" panose="020B0502040204020203" pitchFamily="34" charset="0"/>
                </a:rPr>
                <a:t>E</a:t>
              </a:r>
              <a:r>
                <a:rPr lang="en-US" sz="1400" i="0" dirty="0" err="1">
                  <a:solidFill>
                    <a:srgbClr val="222222"/>
                  </a:solidFill>
                  <a:effectLst/>
                  <a:latin typeface="Corbel" panose="020B0503020204020204" pitchFamily="34" charset="0"/>
                  <a:cs typeface="Tunga" panose="020B0502040204020203" pitchFamily="34" charset="0"/>
                </a:rPr>
                <a:t>lephant’s</a:t>
              </a:r>
              <a:r>
                <a:rPr lang="en-US" sz="1400" dirty="0">
                  <a:solidFill>
                    <a:srgbClr val="222222"/>
                  </a:solidFill>
                  <a:latin typeface="Corbel" panose="020B0503020204020204" pitchFamily="34" charset="0"/>
                  <a:cs typeface="Tunga" panose="020B0502040204020203" pitchFamily="34" charset="0"/>
                </a:rPr>
                <a:t> intra-abdominal testes</a:t>
              </a:r>
              <a:endParaRPr lang="en-AU" sz="1400" dirty="0">
                <a:latin typeface="Corbel" panose="020B0503020204020204" pitchFamily="34" charset="0"/>
                <a:cs typeface="Tunga" panose="020B0502040204020203" pitchFamily="34" charset="0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1A38A9FE-7000-E5AF-6B0B-603503EB1A0B}"/>
                </a:ext>
              </a:extLst>
            </p:cNvPr>
            <p:cNvSpPr txBox="1"/>
            <p:nvPr/>
          </p:nvSpPr>
          <p:spPr>
            <a:xfrm>
              <a:off x="3843025" y="600649"/>
              <a:ext cx="387317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1400" dirty="0">
                  <a:latin typeface="Corbel" panose="020B0503020204020204" pitchFamily="34" charset="0"/>
                  <a:cs typeface="Tunga" panose="020B0502040204020203" pitchFamily="34" charset="0"/>
                </a:rPr>
                <a:t>Diapause badger blastocysts – Pearls of life!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F215D22D-7C10-44BA-FADB-54A9390E4803}"/>
                </a:ext>
              </a:extLst>
            </p:cNvPr>
            <p:cNvSpPr txBox="1"/>
            <p:nvPr/>
          </p:nvSpPr>
          <p:spPr>
            <a:xfrm>
              <a:off x="6060555" y="1839448"/>
              <a:ext cx="3727634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dirty="0">
                  <a:solidFill>
                    <a:srgbClr val="1B1B1B"/>
                  </a:solidFill>
                  <a:latin typeface="Corbel" panose="020B0503020204020204" pitchFamily="34" charset="0"/>
                </a:rPr>
                <a:t>S</a:t>
              </a:r>
              <a:r>
                <a:rPr lang="en-US" sz="1400" b="0" i="0" dirty="0">
                  <a:solidFill>
                    <a:srgbClr val="1B1B1B"/>
                  </a:solidFill>
                  <a:effectLst/>
                  <a:latin typeface="Corbel" panose="020B0503020204020204" pitchFamily="34" charset="0"/>
                </a:rPr>
                <a:t>perm immobilizing properties of lemon juice</a:t>
              </a:r>
              <a:endParaRPr lang="en-US" sz="1400" dirty="0">
                <a:latin typeface="Corbel" panose="020B0503020204020204" pitchFamily="34" charset="0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067876CB-94E4-3DAC-734A-008767094928}"/>
                </a:ext>
              </a:extLst>
            </p:cNvPr>
            <p:cNvSpPr txBox="1"/>
            <p:nvPr/>
          </p:nvSpPr>
          <p:spPr>
            <a:xfrm>
              <a:off x="2273185" y="1839448"/>
              <a:ext cx="4296945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dirty="0">
                  <a:solidFill>
                    <a:srgbClr val="222222"/>
                  </a:solidFill>
                  <a:latin typeface="Corbel" panose="020B0503020204020204" pitchFamily="34" charset="0"/>
                </a:rPr>
                <a:t>P</a:t>
              </a:r>
              <a:r>
                <a:rPr lang="en-US" sz="1400" b="0" i="0" dirty="0">
                  <a:solidFill>
                    <a:srgbClr val="222222"/>
                  </a:solidFill>
                  <a:effectLst/>
                  <a:latin typeface="Corbel" panose="020B0503020204020204" pitchFamily="34" charset="0"/>
                </a:rPr>
                <a:t>rogesterone in uterine blood during pregnancy </a:t>
              </a:r>
              <a:endParaRPr lang="en-US" sz="1400" dirty="0">
                <a:latin typeface="Corbel" panose="020B0503020204020204" pitchFamily="34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5571675D-086F-1AAC-EA28-E3F696FDCFD4}"/>
                </a:ext>
              </a:extLst>
            </p:cNvPr>
            <p:cNvSpPr txBox="1"/>
            <p:nvPr/>
          </p:nvSpPr>
          <p:spPr>
            <a:xfrm>
              <a:off x="2295932" y="2263011"/>
              <a:ext cx="354616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fontAlgn="t">
                <a:spcAft>
                  <a:spcPts val="1200"/>
                </a:spcAft>
              </a:pPr>
              <a:r>
                <a:rPr lang="en-US" sz="1400" b="0" i="0" u="none" strike="noStrike" dirty="0">
                  <a:solidFill>
                    <a:srgbClr val="222222"/>
                  </a:solidFill>
                  <a:effectLst/>
                  <a:latin typeface="Corbel" panose="020B0503020204020204" pitchFamily="34" charset="0"/>
                </a:rPr>
                <a:t>Inter- and extra-species pregnanc</a:t>
              </a:r>
              <a:r>
                <a:rPr lang="en-US" sz="1400" dirty="0">
                  <a:solidFill>
                    <a:srgbClr val="222222"/>
                  </a:solidFill>
                  <a:latin typeface="Corbel" panose="020B0503020204020204" pitchFamily="34" charset="0"/>
                </a:rPr>
                <a:t>ies</a:t>
              </a:r>
              <a:r>
                <a:rPr lang="en-US" sz="1400" b="0" i="0" u="none" strike="noStrike" dirty="0">
                  <a:solidFill>
                    <a:srgbClr val="222222"/>
                  </a:solidFill>
                  <a:effectLst/>
                  <a:latin typeface="Corbel" panose="020B0503020204020204" pitchFamily="34" charset="0"/>
                </a:rPr>
                <a:t> in equids</a:t>
              </a:r>
              <a:endParaRPr lang="en-US" sz="1400" b="0" i="0" dirty="0">
                <a:solidFill>
                  <a:srgbClr val="222222"/>
                </a:solidFill>
                <a:effectLst/>
                <a:latin typeface="Corbel" panose="020B0503020204020204" pitchFamily="34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4AFBF25F-7DFB-30DE-C438-EE2E435E2A3B}"/>
                </a:ext>
              </a:extLst>
            </p:cNvPr>
            <p:cNvSpPr txBox="1"/>
            <p:nvPr/>
          </p:nvSpPr>
          <p:spPr>
            <a:xfrm>
              <a:off x="6060555" y="2707426"/>
              <a:ext cx="3527637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b="0" i="0" dirty="0">
                  <a:effectLst/>
                  <a:latin typeface="Corbel" panose="020B0503020204020204" pitchFamily="34" charset="0"/>
                </a:rPr>
                <a:t>Sexual differentiation of the brain of sheep</a:t>
              </a:r>
              <a:endParaRPr lang="en-US" sz="1400" dirty="0">
                <a:latin typeface="Corbel" panose="020B0503020204020204" pitchFamily="34" charset="0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9F6766F7-D4C8-E854-02D2-470E52A67A5D}"/>
                </a:ext>
              </a:extLst>
            </p:cNvPr>
            <p:cNvSpPr txBox="1"/>
            <p:nvPr/>
          </p:nvSpPr>
          <p:spPr>
            <a:xfrm>
              <a:off x="2175208" y="2707426"/>
              <a:ext cx="3853940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b="0" i="0" dirty="0">
                  <a:solidFill>
                    <a:srgbClr val="1B1B1B"/>
                  </a:solidFill>
                  <a:effectLst/>
                  <a:latin typeface="Corbel" panose="020B0503020204020204" pitchFamily="34" charset="0"/>
                </a:rPr>
                <a:t>Ovulation in prenatally androgenized ewes</a:t>
              </a:r>
              <a:endParaRPr lang="en-US" sz="1400" dirty="0">
                <a:latin typeface="Corbel" panose="020B0503020204020204" pitchFamily="34" charset="0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1DCA24DD-B116-7053-1D8C-3EA97FD08F9B}"/>
                </a:ext>
              </a:extLst>
            </p:cNvPr>
            <p:cNvSpPr txBox="1"/>
            <p:nvPr/>
          </p:nvSpPr>
          <p:spPr>
            <a:xfrm>
              <a:off x="5684869" y="5094678"/>
              <a:ext cx="138691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400" dirty="0">
                  <a:latin typeface="Corbel" panose="020B0503020204020204" pitchFamily="34" charset="0"/>
                  <a:cs typeface="Tunga" panose="020B0502040204020203" pitchFamily="34" charset="0"/>
                </a:rPr>
                <a:t>Red Fox fertility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07720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FFD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2D67FB0-5B77-CED4-CCD4-3965CDE8A8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leaf&#10;&#10;Description automatically generated with low confidence">
            <a:extLst>
              <a:ext uri="{FF2B5EF4-FFF2-40B4-BE49-F238E27FC236}">
                <a16:creationId xmlns:a16="http://schemas.microsoft.com/office/drawing/2014/main" id="{98F5E677-2AEC-7E9A-FA1D-300566B1764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91613">
            <a:off x="474619" y="450112"/>
            <a:ext cx="10634379" cy="577988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9E8211B-688B-049D-6B95-6EEDCBFC4CA6}"/>
              </a:ext>
            </a:extLst>
          </p:cNvPr>
          <p:cNvSpPr txBox="1"/>
          <p:nvPr/>
        </p:nvSpPr>
        <p:spPr>
          <a:xfrm>
            <a:off x="2789973" y="355827"/>
            <a:ext cx="618257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2800" b="1" dirty="0">
                <a:effectLst/>
                <a:latin typeface="Corbel" panose="020B0503020204020204" pitchFamily="34" charset="0"/>
                <a:ea typeface="Calibri" panose="020F0502020204030204" pitchFamily="34" charset="0"/>
              </a:rPr>
              <a:t>Roger V Short Medal and Lectureship</a:t>
            </a:r>
            <a:endParaRPr lang="en-AU" sz="2400" dirty="0">
              <a:effectLst/>
              <a:latin typeface="Corbel" panose="020B0503020204020204" pitchFamily="34" charset="0"/>
              <a:ea typeface="Calibri" panose="020F05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5A0603C-0A4F-611A-458A-C438E200573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98494" y="2772573"/>
            <a:ext cx="2926080" cy="329517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F13C660-2159-A4D0-1F8C-B002B4CA7DA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073" y="307856"/>
            <a:ext cx="2818597" cy="2622167"/>
          </a:xfrm>
          <a:prstGeom prst="rect">
            <a:avLst/>
          </a:prstGeom>
        </p:spPr>
      </p:pic>
      <p:pic>
        <p:nvPicPr>
          <p:cNvPr id="21" name="Picture 20" descr="An elephant with tusks&#10;&#10;Description automatically generated">
            <a:extLst>
              <a:ext uri="{FF2B5EF4-FFF2-40B4-BE49-F238E27FC236}">
                <a16:creationId xmlns:a16="http://schemas.microsoft.com/office/drawing/2014/main" id="{BEC3FD9C-615C-076A-E12D-0221ADE412B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02568" y="235802"/>
            <a:ext cx="2103120" cy="241776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94FEB5D3-6753-9607-2F16-72F499B8E412}"/>
              </a:ext>
            </a:extLst>
          </p:cNvPr>
          <p:cNvSpPr/>
          <p:nvPr/>
        </p:nvSpPr>
        <p:spPr>
          <a:xfrm>
            <a:off x="0" y="5752201"/>
            <a:ext cx="12243642" cy="111354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orbel" panose="020B0503020204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670C60B-A04D-4224-3DFC-A713848B0CC9}"/>
              </a:ext>
            </a:extLst>
          </p:cNvPr>
          <p:cNvSpPr txBox="1"/>
          <p:nvPr/>
        </p:nvSpPr>
        <p:spPr>
          <a:xfrm>
            <a:off x="8499218" y="5908293"/>
            <a:ext cx="35121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i="1" dirty="0">
                <a:latin typeface="Corbel" panose="020B0503020204020204" pitchFamily="34" charset="0"/>
              </a:rPr>
              <a:t>Roger V Short, </a:t>
            </a:r>
            <a:r>
              <a:rPr lang="en-US" sz="1400" b="1" i="0" dirty="0">
                <a:solidFill>
                  <a:srgbClr val="1B1B1B"/>
                </a:solidFill>
                <a:effectLst/>
                <a:latin typeface="Corbel" panose="020B0503020204020204" pitchFamily="34" charset="0"/>
              </a:rPr>
              <a:t>Fellow of the Royal Society, </a:t>
            </a:r>
            <a:r>
              <a:rPr lang="en-AU" sz="1400" i="1" dirty="0">
                <a:latin typeface="Corbel" panose="020B0503020204020204" pitchFamily="34" charset="0"/>
              </a:rPr>
              <a:t>and illustrations representing some of the diversity of his research interests.</a:t>
            </a:r>
          </a:p>
        </p:txBody>
      </p:sp>
      <p:pic>
        <p:nvPicPr>
          <p:cNvPr id="8" name="Picture 7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91FF3EC3-F879-15E8-23FE-14C90C44B66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530"/>
          <a:stretch/>
        </p:blipFill>
        <p:spPr>
          <a:xfrm>
            <a:off x="3060724" y="5858282"/>
            <a:ext cx="2355028" cy="9000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A9FBE13-70E9-7D4D-6AB2-2DDA37B7ABA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5049" y="5742497"/>
            <a:ext cx="2011680" cy="1131570"/>
          </a:xfrm>
          <a:prstGeom prst="rect">
            <a:avLst/>
          </a:prstGeom>
        </p:spPr>
      </p:pic>
      <p:pic>
        <p:nvPicPr>
          <p:cNvPr id="7" name="Picture 6" descr="Graphical user interface&#10;&#10;Description automatically generated">
            <a:extLst>
              <a:ext uri="{FF2B5EF4-FFF2-40B4-BE49-F238E27FC236}">
                <a16:creationId xmlns:a16="http://schemas.microsoft.com/office/drawing/2014/main" id="{38E37842-FBE6-D6ED-9FB1-D125D6BF94C1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547" y="5797225"/>
            <a:ext cx="2468880" cy="1022115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81970D20-9C26-C827-2400-19F6494A43CB}"/>
              </a:ext>
            </a:extLst>
          </p:cNvPr>
          <p:cNvSpPr txBox="1"/>
          <p:nvPr/>
        </p:nvSpPr>
        <p:spPr>
          <a:xfrm>
            <a:off x="2732821" y="1059379"/>
            <a:ext cx="632052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Corbel" panose="020B0503020204020204" pitchFamily="34" charset="0"/>
                <a:cs typeface="Gill Sans" panose="020B0502020104020203" pitchFamily="34" charset="-79"/>
              </a:rPr>
              <a:t>T</a:t>
            </a:r>
            <a:r>
              <a:rPr lang="en-US" sz="2400" b="0" i="0" dirty="0">
                <a:effectLst/>
                <a:latin typeface="Corbel" panose="020B0503020204020204" pitchFamily="34" charset="0"/>
                <a:cs typeface="Gill Sans" panose="020B0502020104020203" pitchFamily="34" charset="-79"/>
              </a:rPr>
              <a:t>his </a:t>
            </a:r>
            <a:r>
              <a:rPr lang="en-AU" sz="2400" dirty="0">
                <a:effectLst/>
                <a:latin typeface="Corbel" panose="020B0503020204020204" pitchFamily="34" charset="0"/>
                <a:ea typeface="Calibri" panose="020F0502020204030204" pitchFamily="34" charset="0"/>
              </a:rPr>
              <a:t>prestigious international </a:t>
            </a:r>
            <a:r>
              <a:rPr lang="en-US" sz="2400" b="0" i="0" dirty="0">
                <a:effectLst/>
                <a:latin typeface="Corbel" panose="020B0503020204020204" pitchFamily="34" charset="0"/>
                <a:cs typeface="Gill Sans" panose="020B0502020104020203" pitchFamily="34" charset="-79"/>
              </a:rPr>
              <a:t>award is designed to recognize </a:t>
            </a:r>
            <a:r>
              <a:rPr lang="en-AU" sz="2400" dirty="0">
                <a:effectLst/>
                <a:latin typeface="Corbel" panose="020B0503020204020204" pitchFamily="34" charset="0"/>
                <a:ea typeface="Calibri" panose="020F0502020204030204" pitchFamily="34" charset="0"/>
              </a:rPr>
              <a:t>early career researchers who </a:t>
            </a:r>
            <a:r>
              <a:rPr lang="en-US" sz="2400" b="0" i="0" dirty="0">
                <a:effectLst/>
                <a:latin typeface="Corbel" panose="020B0503020204020204" pitchFamily="34" charset="0"/>
                <a:cs typeface="Gill Sans" panose="020B0502020104020203" pitchFamily="34" charset="-79"/>
              </a:rPr>
              <a:t>possess the same spirit of discovery, creativity, and imagination as Roger V Short, and who have made outstanding discoveries in the field of reproductive science.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63118EF-B71B-CBAD-244A-16CED01964B2}"/>
              </a:ext>
            </a:extLst>
          </p:cNvPr>
          <p:cNvSpPr/>
          <p:nvPr/>
        </p:nvSpPr>
        <p:spPr>
          <a:xfrm>
            <a:off x="0" y="5751510"/>
            <a:ext cx="12243642" cy="111354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orbel" panose="020B0503020204020204" pitchFamily="34" charset="0"/>
            </a:endParaRPr>
          </a:p>
        </p:txBody>
      </p:sp>
      <p:pic>
        <p:nvPicPr>
          <p:cNvPr id="3" name="Picture 2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2BC3755F-D0B8-A304-AD90-CEEFABCCB8C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530"/>
          <a:stretch/>
        </p:blipFill>
        <p:spPr>
          <a:xfrm>
            <a:off x="5010973" y="5858282"/>
            <a:ext cx="2355028" cy="900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86A38BA-3FCC-A887-BAAB-849147A15DD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2657" y="5742497"/>
            <a:ext cx="2011680" cy="1131570"/>
          </a:xfrm>
          <a:prstGeom prst="rect">
            <a:avLst/>
          </a:prstGeom>
        </p:spPr>
      </p:pic>
      <p:pic>
        <p:nvPicPr>
          <p:cNvPr id="9" name="Picture 8" descr="Graphical user interface&#10;&#10;Description automatically generated">
            <a:extLst>
              <a:ext uri="{FF2B5EF4-FFF2-40B4-BE49-F238E27FC236}">
                <a16:creationId xmlns:a16="http://schemas.microsoft.com/office/drawing/2014/main" id="{9ED6393F-87AC-8F4E-AD26-33B6175B5D58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437" y="5797225"/>
            <a:ext cx="2468880" cy="1022115"/>
          </a:xfrm>
          <a:prstGeom prst="rect">
            <a:avLst/>
          </a:prstGeom>
        </p:spPr>
      </p:pic>
      <p:pic>
        <p:nvPicPr>
          <p:cNvPr id="13" name="Picture 12" descr="A picture containing mammal, primate, ape, dark&#10;&#10;Description automatically generated">
            <a:extLst>
              <a:ext uri="{FF2B5EF4-FFF2-40B4-BE49-F238E27FC236}">
                <a16:creationId xmlns:a16="http://schemas.microsoft.com/office/drawing/2014/main" id="{77A34A9F-22C8-697B-1D97-51F6A7DD8C87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7187" b="35025"/>
          <a:stretch/>
        </p:blipFill>
        <p:spPr>
          <a:xfrm>
            <a:off x="7285692" y="3225877"/>
            <a:ext cx="2286000" cy="2291115"/>
          </a:xfrm>
          <a:prstGeom prst="rect">
            <a:avLst/>
          </a:prstGeom>
        </p:spPr>
      </p:pic>
      <p:pic>
        <p:nvPicPr>
          <p:cNvPr id="14" name="Picture 13" descr="A map of the world&#10;&#10;Description automatically generated">
            <a:extLst>
              <a:ext uri="{FF2B5EF4-FFF2-40B4-BE49-F238E27FC236}">
                <a16:creationId xmlns:a16="http://schemas.microsoft.com/office/drawing/2014/main" id="{795137A0-A7F7-CA20-213C-E7CBCC3801E6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alphaModFix/>
          </a:blip>
          <a:srcRect l="9400" t="4771" r="8214" b="726"/>
          <a:stretch/>
        </p:blipFill>
        <p:spPr>
          <a:xfrm>
            <a:off x="2485599" y="3478838"/>
            <a:ext cx="1737360" cy="1785193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2038282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FF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023A2F4-EC6D-B054-6C13-39727962FEC7}"/>
              </a:ext>
            </a:extLst>
          </p:cNvPr>
          <p:cNvSpPr/>
          <p:nvPr/>
        </p:nvSpPr>
        <p:spPr>
          <a:xfrm>
            <a:off x="0" y="5751510"/>
            <a:ext cx="12243642" cy="111354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orbel" panose="020B0503020204020204" pitchFamily="34" charset="0"/>
            </a:endParaRPr>
          </a:p>
        </p:txBody>
      </p:sp>
      <p:pic>
        <p:nvPicPr>
          <p:cNvPr id="9" name="Picture 8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6CA0694D-8CAC-A38D-0482-1636A19D31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530"/>
          <a:stretch/>
        </p:blipFill>
        <p:spPr>
          <a:xfrm>
            <a:off x="5010973" y="5858282"/>
            <a:ext cx="2355028" cy="900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9DB1D1B-E401-B831-2036-4C3FC0BCC9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2657" y="5742497"/>
            <a:ext cx="2011680" cy="1131570"/>
          </a:xfrm>
          <a:prstGeom prst="rect">
            <a:avLst/>
          </a:prstGeom>
        </p:spPr>
      </p:pic>
      <p:pic>
        <p:nvPicPr>
          <p:cNvPr id="11" name="Picture 10" descr="Graphical user interface&#10;&#10;Description automatically generated">
            <a:extLst>
              <a:ext uri="{FF2B5EF4-FFF2-40B4-BE49-F238E27FC236}">
                <a16:creationId xmlns:a16="http://schemas.microsoft.com/office/drawing/2014/main" id="{A00E5315-64A6-5285-4E32-ED3AEB5D072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437" y="5797225"/>
            <a:ext cx="2468880" cy="1022115"/>
          </a:xfrm>
          <a:prstGeom prst="rect">
            <a:avLst/>
          </a:prstGeom>
        </p:spPr>
      </p:pic>
      <p:pic>
        <p:nvPicPr>
          <p:cNvPr id="13" name="Picture 12" descr="A person wearing glasses and a scarf&#10;&#10;Description automatically generated">
            <a:extLst>
              <a:ext uri="{FF2B5EF4-FFF2-40B4-BE49-F238E27FC236}">
                <a16:creationId xmlns:a16="http://schemas.microsoft.com/office/drawing/2014/main" id="{55BA6D14-70FA-EF07-333C-62245FD03F6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580" t="3588" r="4144" b="3540"/>
          <a:stretch/>
        </p:blipFill>
        <p:spPr>
          <a:xfrm>
            <a:off x="521125" y="638176"/>
            <a:ext cx="4474491" cy="4529138"/>
          </a:xfrm>
          <a:prstGeom prst="round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16F0D01-1905-2F4B-4939-7F8EABF3E0D7}"/>
              </a:ext>
            </a:extLst>
          </p:cNvPr>
          <p:cNvSpPr txBox="1"/>
          <p:nvPr/>
        </p:nvSpPr>
        <p:spPr>
          <a:xfrm>
            <a:off x="5091483" y="2887639"/>
            <a:ext cx="6766687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84D72"/>
                </a:solidFill>
                <a:latin typeface="Corbel" panose="020B0503020204020204" pitchFamily="34" charset="0"/>
              </a:rPr>
              <a:t>Francesca E Duncan, PhD</a:t>
            </a:r>
          </a:p>
          <a:p>
            <a:r>
              <a:rPr lang="en-US" sz="2000" dirty="0">
                <a:latin typeface="Corbel" panose="020B0503020204020204" pitchFamily="34" charset="0"/>
              </a:rPr>
              <a:t>Associate Professor, Obstetrics and Gynecology</a:t>
            </a:r>
          </a:p>
          <a:p>
            <a:r>
              <a:rPr lang="en-US" sz="2000" dirty="0">
                <a:latin typeface="Corbel" panose="020B0503020204020204" pitchFamily="34" charset="0"/>
              </a:rPr>
              <a:t>Thomas J Watkins Memorial Professor in Reproductive Science</a:t>
            </a:r>
          </a:p>
          <a:p>
            <a:r>
              <a:rPr lang="en-US" sz="2000" dirty="0">
                <a:latin typeface="Corbel" panose="020B0503020204020204" pitchFamily="34" charset="0"/>
              </a:rPr>
              <a:t>Co-Director, Center for Reproductive Science, Feinberg School of Medicine, Northwestern University</a:t>
            </a:r>
          </a:p>
          <a:p>
            <a:r>
              <a:rPr lang="en-US" sz="2000" dirty="0">
                <a:latin typeface="Corbel" panose="020B0503020204020204" pitchFamily="34" charset="0"/>
              </a:rPr>
              <a:t>Chicago, IL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D352330-A3F4-4329-E8AC-DF3B6226FAD0}"/>
              </a:ext>
            </a:extLst>
          </p:cNvPr>
          <p:cNvSpPr txBox="1"/>
          <p:nvPr/>
        </p:nvSpPr>
        <p:spPr>
          <a:xfrm>
            <a:off x="5080204" y="883058"/>
            <a:ext cx="677796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284D72"/>
                </a:solidFill>
                <a:latin typeface="Corbel" panose="020B0503020204020204" pitchFamily="34" charset="0"/>
              </a:rPr>
              <a:t>A Decade of Discovery: </a:t>
            </a:r>
          </a:p>
          <a:p>
            <a:r>
              <a:rPr lang="en-US" sz="3600" b="1" dirty="0">
                <a:solidFill>
                  <a:srgbClr val="284D72"/>
                </a:solidFill>
                <a:latin typeface="Corbel" panose="020B0503020204020204" pitchFamily="34" charset="0"/>
              </a:rPr>
              <a:t>Ovarian Aging from Mechanisms to Clinical Translation</a:t>
            </a:r>
          </a:p>
        </p:txBody>
      </p:sp>
    </p:spTree>
    <p:extLst>
      <p:ext uri="{BB962C8B-B14F-4D97-AF65-F5344CB8AC3E}">
        <p14:creationId xmlns:p14="http://schemas.microsoft.com/office/powerpoint/2010/main" val="31190295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0043E79-450A-59F9-A35F-DE0DDF4FB7F2}"/>
              </a:ext>
            </a:extLst>
          </p:cNvPr>
          <p:cNvSpPr txBox="1"/>
          <p:nvPr/>
        </p:nvSpPr>
        <p:spPr>
          <a:xfrm>
            <a:off x="1920240" y="2834640"/>
            <a:ext cx="8777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 case background colors change on your computer – next  slides show color selection</a:t>
            </a:r>
          </a:p>
        </p:txBody>
      </p:sp>
    </p:spTree>
    <p:extLst>
      <p:ext uri="{BB962C8B-B14F-4D97-AF65-F5344CB8AC3E}">
        <p14:creationId xmlns:p14="http://schemas.microsoft.com/office/powerpoint/2010/main" val="19730157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1DF3FDB-D839-266B-CF49-90F5AB400D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8737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shot of a computer&#10;&#10;Description automatically generated">
            <a:extLst>
              <a:ext uri="{FF2B5EF4-FFF2-40B4-BE49-F238E27FC236}">
                <a16:creationId xmlns:a16="http://schemas.microsoft.com/office/drawing/2014/main" id="{3EFABFFB-35F8-CE18-52EB-8EE69DB9F0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79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8757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shot of a computer&#10;&#10;Description automatically generated">
            <a:extLst>
              <a:ext uri="{FF2B5EF4-FFF2-40B4-BE49-F238E27FC236}">
                <a16:creationId xmlns:a16="http://schemas.microsoft.com/office/drawing/2014/main" id="{93511351-43AD-EFA2-A5F8-4B5527C758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3535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5022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47A9BE0-4E9C-D6B4-99E0-5F2163BD58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835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525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73A73F5C36E8841AF6CBAB377B05E30" ma:contentTypeVersion="18" ma:contentTypeDescription="Create a new document." ma:contentTypeScope="" ma:versionID="99cbf8adaa5a00a500c8f3618b64cc90">
  <xsd:schema xmlns:xsd="http://www.w3.org/2001/XMLSchema" xmlns:xs="http://www.w3.org/2001/XMLSchema" xmlns:p="http://schemas.microsoft.com/office/2006/metadata/properties" xmlns:ns2="5a273c1c-2f44-4733-96f0-d414dbf8948b" xmlns:ns3="3448558f-eced-411c-9473-1a9553dde21b" targetNamespace="http://schemas.microsoft.com/office/2006/metadata/properties" ma:root="true" ma:fieldsID="453fc5a2623ddfbe29e5d692412ec07e" ns2:_="" ns3:_="">
    <xsd:import namespace="5a273c1c-2f44-4733-96f0-d414dbf8948b"/>
    <xsd:import namespace="3448558f-eced-411c-9473-1a9553dde21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a273c1c-2f44-4733-96f0-d414dbf8948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0e6a8f79-1d84-459b-870e-eb8b018fb0a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448558f-eced-411c-9473-1a9553dde21b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75b688b6-4caa-44c9-bebf-64c0c9a31836}" ma:internalName="TaxCatchAll" ma:showField="CatchAllData" ma:web="3448558f-eced-411c-9473-1a9553dde21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a273c1c-2f44-4733-96f0-d414dbf8948b">
      <Terms xmlns="http://schemas.microsoft.com/office/infopath/2007/PartnerControls"/>
    </lcf76f155ced4ddcb4097134ff3c332f>
    <TaxCatchAll xmlns="3448558f-eced-411c-9473-1a9553dde21b" xsi:nil="true"/>
  </documentManagement>
</p:properties>
</file>

<file path=customXml/itemProps1.xml><?xml version="1.0" encoding="utf-8"?>
<ds:datastoreItem xmlns:ds="http://schemas.openxmlformats.org/officeDocument/2006/customXml" ds:itemID="{05F82C32-0057-4470-AB39-D81DE86B671F}"/>
</file>

<file path=customXml/itemProps2.xml><?xml version="1.0" encoding="utf-8"?>
<ds:datastoreItem xmlns:ds="http://schemas.openxmlformats.org/officeDocument/2006/customXml" ds:itemID="{84EAC5A6-B382-496B-A76F-0D66BEADCB97}"/>
</file>

<file path=customXml/itemProps3.xml><?xml version="1.0" encoding="utf-8"?>
<ds:datastoreItem xmlns:ds="http://schemas.openxmlformats.org/officeDocument/2006/customXml" ds:itemID="{D6E7D486-63A7-4955-9440-6E6AF0384638}"/>
</file>

<file path=docProps/app.xml><?xml version="1.0" encoding="utf-8"?>
<Properties xmlns="http://schemas.openxmlformats.org/officeDocument/2006/extended-properties" xmlns:vt="http://schemas.openxmlformats.org/officeDocument/2006/docPropsVTypes">
  <TotalTime>2244</TotalTime>
  <Words>444</Words>
  <Application>Microsoft Office PowerPoint</Application>
  <PresentationFormat>Widescreen</PresentationFormat>
  <Paragraphs>46</Paragraphs>
  <Slides>9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8" baseType="lpstr">
      <vt:lpstr>Aptos</vt:lpstr>
      <vt:lpstr>Aptos Display</vt:lpstr>
      <vt:lpstr>Arial</vt:lpstr>
      <vt:lpstr>Cambria</vt:lpstr>
      <vt:lpstr>Corbel</vt:lpstr>
      <vt:lpstr>gotham_htflight</vt:lpstr>
      <vt:lpstr>Source Sans Pro Web</vt:lpstr>
      <vt:lpstr>TTNorms-Regular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Mann, Mellissa</dc:creator>
  <cp:lastModifiedBy>Aisling Cox</cp:lastModifiedBy>
  <cp:revision>17</cp:revision>
  <dcterms:created xsi:type="dcterms:W3CDTF">2025-01-27T22:45:20Z</dcterms:created>
  <dcterms:modified xsi:type="dcterms:W3CDTF">2025-01-30T17:03:00Z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5e4b1be8-281e-475d-98b0-21c3457e5a46_Enabled">
    <vt:lpwstr>true</vt:lpwstr>
  </property>
  <property fmtid="{D5CDD505-2E9C-101B-9397-08002B2CF9AE}" pid="3" name="MSIP_Label_5e4b1be8-281e-475d-98b0-21c3457e5a46_SetDate">
    <vt:lpwstr>2025-01-28T00:20:25Z</vt:lpwstr>
  </property>
  <property fmtid="{D5CDD505-2E9C-101B-9397-08002B2CF9AE}" pid="4" name="MSIP_Label_5e4b1be8-281e-475d-98b0-21c3457e5a46_Method">
    <vt:lpwstr>Standard</vt:lpwstr>
  </property>
  <property fmtid="{D5CDD505-2E9C-101B-9397-08002B2CF9AE}" pid="5" name="MSIP_Label_5e4b1be8-281e-475d-98b0-21c3457e5a46_Name">
    <vt:lpwstr>Public</vt:lpwstr>
  </property>
  <property fmtid="{D5CDD505-2E9C-101B-9397-08002B2CF9AE}" pid="6" name="MSIP_Label_5e4b1be8-281e-475d-98b0-21c3457e5a46_SiteId">
    <vt:lpwstr>8b3dd73e-4e72-4679-b191-56da1588712b</vt:lpwstr>
  </property>
  <property fmtid="{D5CDD505-2E9C-101B-9397-08002B2CF9AE}" pid="7" name="MSIP_Label_5e4b1be8-281e-475d-98b0-21c3457e5a46_ActionId">
    <vt:lpwstr>8643742f-714d-401d-9293-5576c18eefd5</vt:lpwstr>
  </property>
  <property fmtid="{D5CDD505-2E9C-101B-9397-08002B2CF9AE}" pid="8" name="MSIP_Label_5e4b1be8-281e-475d-98b0-21c3457e5a46_ContentBits">
    <vt:lpwstr>0</vt:lpwstr>
  </property>
  <property fmtid="{D5CDD505-2E9C-101B-9397-08002B2CF9AE}" pid="9" name="ContentTypeId">
    <vt:lpwstr>0x010100E73A73F5C36E8841AF6CBAB377B05E30</vt:lpwstr>
  </property>
</Properties>
</file>